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59" r:id="rId6"/>
    <p:sldId id="258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"/>
  <c:chart>
    <c:title>
      <c:tx>
        <c:rich>
          <a:bodyPr/>
          <a:lstStyle/>
          <a:p>
            <a:pPr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Численность населения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/>
    </c:title>
    <c:view3D>
      <c:perspective val="30"/>
    </c:view3D>
    <c:plotArea>
      <c:layout>
        <c:manualLayout>
          <c:layoutTarget val="inner"/>
          <c:xMode val="edge"/>
          <c:yMode val="edge"/>
          <c:x val="3.6213738305062255E-2"/>
          <c:y val="0.33972815588342342"/>
          <c:w val="0.92757252338987561"/>
          <c:h val="0.43776835094131211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с.Ташла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7331</c:v>
                </c:pt>
                <c:pt idx="1">
                  <c:v>7491</c:v>
                </c:pt>
              </c:numCache>
            </c:numRef>
          </c:val>
        </c:ser>
        <c:dLbls>
          <c:showVal val="1"/>
        </c:dLbls>
        <c:gapWidth val="95"/>
        <c:gapDepth val="95"/>
        <c:shape val="box"/>
        <c:axId val="84066304"/>
        <c:axId val="84067840"/>
        <c:axId val="0"/>
      </c:bar3DChart>
      <c:catAx>
        <c:axId val="84066304"/>
        <c:scaling>
          <c:orientation val="minMax"/>
        </c:scaling>
        <c:axPos val="b"/>
        <c:majorTickMark val="none"/>
        <c:tickLblPos val="nextTo"/>
        <c:crossAx val="84067840"/>
        <c:crosses val="autoZero"/>
        <c:auto val="1"/>
        <c:lblAlgn val="ctr"/>
        <c:lblOffset val="100"/>
      </c:catAx>
      <c:valAx>
        <c:axId val="84067840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84066304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600" dirty="0" smtClean="0"/>
              <a:t>Численность</a:t>
            </a:r>
            <a:r>
              <a:rPr lang="ru-RU" sz="1600" baseline="0" dirty="0" smtClean="0"/>
              <a:t> населения</a:t>
            </a:r>
            <a:endParaRPr lang="ru-RU" sz="1600" dirty="0"/>
          </a:p>
        </c:rich>
      </c:tx>
      <c:layout/>
    </c:title>
    <c:view3D>
      <c:perspective val="30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п.Плодопитомник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 год</c:v>
                </c:pt>
              </c:strCache>
            </c:strRef>
          </c:tx>
          <c:cat>
            <c:strRef>
              <c:f>Лист1!$A$2</c:f>
              <c:strCache>
                <c:ptCount val="1"/>
                <c:pt idx="0">
                  <c:v>п.Плодопитомник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124</c:v>
                </c:pt>
              </c:numCache>
            </c:numRef>
          </c:val>
        </c:ser>
        <c:dLbls>
          <c:showVal val="1"/>
        </c:dLbls>
        <c:gapWidth val="95"/>
        <c:gapDepth val="95"/>
        <c:shape val="box"/>
        <c:axId val="84122624"/>
        <c:axId val="84132608"/>
        <c:axId val="0"/>
      </c:bar3DChart>
      <c:catAx>
        <c:axId val="84122624"/>
        <c:scaling>
          <c:orientation val="minMax"/>
        </c:scaling>
        <c:axPos val="b"/>
        <c:majorTickMark val="none"/>
        <c:tickLblPos val="nextTo"/>
        <c:crossAx val="84132608"/>
        <c:crosses val="autoZero"/>
        <c:auto val="1"/>
        <c:lblAlgn val="ctr"/>
        <c:lblOffset val="100"/>
      </c:catAx>
      <c:valAx>
        <c:axId val="84132608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84122624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Родилось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70</c:v>
                </c:pt>
                <c:pt idx="1">
                  <c:v>57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Умерло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82</c:v>
                </c:pt>
                <c:pt idx="1">
                  <c:v>86</c:v>
                </c:pt>
              </c:numCache>
            </c:numRef>
          </c:val>
        </c:ser>
        <c:dLbls>
          <c:showVal val="1"/>
        </c:dLbls>
        <c:gapWidth val="75"/>
        <c:shape val="cylinder"/>
        <c:axId val="69365760"/>
        <c:axId val="69367680"/>
        <c:axId val="0"/>
      </c:bar3DChart>
      <c:catAx>
        <c:axId val="69365760"/>
        <c:scaling>
          <c:orientation val="minMax"/>
        </c:scaling>
        <c:axPos val="b"/>
        <c:majorTickMark val="none"/>
        <c:tickLblPos val="nextTo"/>
        <c:crossAx val="69367680"/>
        <c:crosses val="autoZero"/>
        <c:auto val="1"/>
        <c:lblAlgn val="ctr"/>
        <c:lblOffset val="100"/>
      </c:catAx>
      <c:valAx>
        <c:axId val="69367680"/>
        <c:scaling>
          <c:orientation val="minMax"/>
        </c:scaling>
        <c:axPos val="l"/>
        <c:numFmt formatCode="General" sourceLinked="1"/>
        <c:majorTickMark val="none"/>
        <c:tickLblPos val="nextTo"/>
        <c:crossAx val="69365760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0.27778</cdr:x>
      <cdr:y>0.61111</cdr:y>
    </cdr:from>
    <cdr:to>
      <cdr:x>0.38889</cdr:x>
      <cdr:y>0.64815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71570" y="2357454"/>
          <a:ext cx="428628" cy="1428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12f0/00111667-a8030374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19672" y="908720"/>
            <a:ext cx="63367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 Black" pitchFamily="34" charset="0"/>
                <a:cs typeface="Vrinda" pitchFamily="34" charset="0"/>
              </a:rPr>
              <a:t>ОТЧЕТ </a:t>
            </a:r>
          </a:p>
          <a:p>
            <a:pPr algn="ctr"/>
            <a:r>
              <a:rPr lang="ru-RU" sz="2400" dirty="0" smtClean="0">
                <a:latin typeface="Arial Black" pitchFamily="34" charset="0"/>
                <a:cs typeface="Vrinda" pitchFamily="34" charset="0"/>
              </a:rPr>
              <a:t>ГЛАВЫ МУНИЦИПАЛЬНОГО ОБРАЗОВАНИЯ </a:t>
            </a:r>
          </a:p>
          <a:p>
            <a:pPr algn="ctr"/>
            <a:r>
              <a:rPr lang="ru-RU" sz="2400" dirty="0" smtClean="0">
                <a:latin typeface="Arial Black" pitchFamily="34" charset="0"/>
                <a:cs typeface="Vrinda" pitchFamily="34" charset="0"/>
              </a:rPr>
              <a:t>ТАШЛИНСКИЙ СЕЛЬСОВЕТ ТАШЛИНСКОГО РАЙОНА ОРЕНБУРГСКОЙ ОБЛАСТИ</a:t>
            </a:r>
          </a:p>
          <a:p>
            <a:pPr algn="ctr"/>
            <a:r>
              <a:rPr lang="ru-RU" sz="2400" dirty="0" smtClean="0">
                <a:latin typeface="Arial Black" pitchFamily="34" charset="0"/>
                <a:cs typeface="Vrinda" pitchFamily="34" charset="0"/>
              </a:rPr>
              <a:t> «О РЕЗУЛЬТАТАХ ДЕЯТЕЛЬНОСТИ АДМИНИСТРАЦИИ МУНИЦИПАЛЬНОГО ОБРАЗОВАНИЯ </a:t>
            </a:r>
          </a:p>
          <a:p>
            <a:pPr algn="ctr"/>
            <a:r>
              <a:rPr lang="ru-RU" sz="2400" dirty="0" smtClean="0">
                <a:latin typeface="Arial Black" pitchFamily="34" charset="0"/>
                <a:cs typeface="Vrinda" pitchFamily="34" charset="0"/>
              </a:rPr>
              <a:t>ТАШЛИНСКИЙ СЕЛЬСОВЕТ </a:t>
            </a:r>
          </a:p>
          <a:p>
            <a:pPr algn="ctr"/>
            <a:r>
              <a:rPr lang="ru-RU" sz="2400" dirty="0" smtClean="0">
                <a:latin typeface="Arial Black" pitchFamily="34" charset="0"/>
                <a:cs typeface="Vrinda" pitchFamily="34" charset="0"/>
              </a:rPr>
              <a:t>В 2020 ГОДУ»</a:t>
            </a:r>
            <a:endParaRPr lang="ru-RU" sz="2400" dirty="0">
              <a:latin typeface="Arial Black" pitchFamily="34" charset="0"/>
              <a:cs typeface="Vrind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1.wallbox.ru/wallpapers/main/201134/2560h1600-tekstura-oboi-e71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14678" y="500042"/>
            <a:ext cx="5500726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Общая характеристика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МО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Ташлинский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сельсовет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сТашла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является административным центром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Ташлинского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Территория  муниципального образования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Ташлинский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  остается в прежних границах двух населенных пунктов- с.Ташла и пос.Питомник с общей площадью 3,661 га.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Экономику территории представляют более 80 объектов хозяйствования, что является положительным фактором экономического развития. Крупными предприятиями являются: СДО «Логистик», ООО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Сладковско-Заречное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МПЗ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Ташлинский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</a:t>
            </a:r>
            <a:r>
              <a:rPr lang="ru-RU" b="1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ООО ТК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Солид-Ойл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Ташлинское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ХКХ,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Ташлинское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ДУ, предприятия потребительской кооперации.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s://ria56.ru/wp-content/uploads/2018/04/186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214290"/>
            <a:ext cx="2987665" cy="5214974"/>
          </a:xfrm>
          <a:prstGeom prst="rect">
            <a:avLst/>
          </a:prstGeom>
          <a:noFill/>
        </p:spPr>
      </p:pic>
      <p:sp>
        <p:nvSpPr>
          <p:cNvPr id="19460" name="AutoShape 4" descr="http://torgoviy-dom.ukit.me/uploads/s/s/s/b/ssbvfutjq4ij/img/full_ZlmrECu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https://b-rs.ru/images/news/logo_tashl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 descr="https://b-rs.ru/images/news/logo_tashl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8" name="Picture 12" descr="https://im0-tub-ru.yandex.net/i?id=31b079c2898253df4fd4dec254ec39c9&amp;ref=rim&amp;n=33&amp;w=480&amp;h=9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5643578"/>
            <a:ext cx="2714644" cy="923925"/>
          </a:xfrm>
          <a:prstGeom prst="rect">
            <a:avLst/>
          </a:prstGeom>
          <a:noFill/>
        </p:spPr>
      </p:pic>
      <p:pic>
        <p:nvPicPr>
          <p:cNvPr id="19470" name="Picture 14" descr="https://im0-tub-ru.yandex.net/i?id=5cd3556af3ba670d4e5a79164ed76425-sr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5643579"/>
            <a:ext cx="2143140" cy="928694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</p:pic>
      <p:pic>
        <p:nvPicPr>
          <p:cNvPr id="19472" name="Picture 16" descr="https://gas-oil.psaonline.ru/wp-content/uploads/2018/06/a0538e3cff8af9d1ecf3abfafb8878d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72397" y="5643578"/>
            <a:ext cx="1285884" cy="1057244"/>
          </a:xfrm>
          <a:prstGeom prst="rect">
            <a:avLst/>
          </a:prstGeom>
          <a:noFill/>
          <a:scene3d>
            <a:camera prst="isometricLeftDown"/>
            <a:lightRig rig="threePt" dir="t"/>
          </a:scene3d>
        </p:spPr>
      </p:pic>
      <p:pic>
        <p:nvPicPr>
          <p:cNvPr id="19474" name="Picture 18" descr="https://avt-19.foto.mail.ru/mail/tash.gkh/_avatar180?1382941893&amp;mrim=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43240" y="5572140"/>
            <a:ext cx="2143140" cy="1143008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214414" y="285728"/>
            <a:ext cx="678661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Общая характеристика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статистическим данным на территории МО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Ташлинский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сельсовет проживает 7615 человек.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428596" y="1571612"/>
          <a:ext cx="3857652" cy="3143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Диаграмма 11"/>
          <p:cNvGraphicFramePr/>
          <p:nvPr/>
        </p:nvGraphicFramePr>
        <p:xfrm>
          <a:off x="5286380" y="1571612"/>
          <a:ext cx="3429024" cy="3143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1524000" y="1428736"/>
          <a:ext cx="6096000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00166" y="4714884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Убыль населения составило 29 человек.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86050" y="571480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Общая характеристика (демография)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tcsonlyahovichi.by/wp-content/uploads/2019/02/s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8" name="Picture 4" descr="C:\Users\пк\Downloads\IMG_20210317_1038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5" y="1500174"/>
            <a:ext cx="3960440" cy="516918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39952" y="1428736"/>
            <a:ext cx="48965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отчетный период администрацией МО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Ташлинский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сельсовет:</a:t>
            </a:r>
          </a:p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-принято постановлений – 553;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распоряжений по основной деятельности- 65;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выдано справок – 2367;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поступило – 1385 входящих документов 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отправлено адресатам – 845 исходящих документов;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рассмотрено обращений-34.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41148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Организационная деятельность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администрации муниципального образования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Ташлинский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сельсовет.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freeppt.net/background/blue-crisis-ppt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1071546"/>
            <a:ext cx="83582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рамках исполнения полномочий по обеспечению населения жилыми помещениями в отчетный период признано нуждающимися в жилом помещении 10 семей.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Снято с учета  21 семей.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Всего жилищной комиссией рассмотрено 12 заявлений по жилищным вопросам.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14348" y="214290"/>
            <a:ext cx="82888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Организационная деятельность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администрации муниципального образования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Ташлинский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сельсовет.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571745"/>
            <a:ext cx="6286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Поставлено на кадастровый учет 74 дороги (всего 103 дорог).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3000372"/>
            <a:ext cx="82153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целях учета личных подсобных хозяйств на территории МО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Ташлинский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 ведутся 35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похозяйственных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книг.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территории поселения числится 1852 домовладений, из них 34 многоквартирных домов. Жилищный фонд МО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Ташлинский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 составляет 212,2 тыс. кв.м.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0034" y="5000636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Проведено 12 административных комиссий, рассмотрено 20 административных материалов.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ds04.infourok.ru/uploads/ex/0e8c/0010b05b-9b2d52fd/img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28662" y="1000108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Исполнение бюджета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857364"/>
            <a:ext cx="700092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Исполнение бюджета осуществлялось в соответствии с решением Совета депутатов муниципального образования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Ташлинский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сельсовет. от 06.12.2019 года № 52/174-рс "О бюджете муниципального образования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Ташлинский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Ташлинского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 Оренбургской области на 2020 год и плановый период 2021-2022 годов</a:t>
            </a:r>
            <a:r>
              <a:rPr lang="ru-RU" sz="2000" dirty="0" smtClean="0"/>
              <a:t>".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Исполнение бюджета МО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Ташлинский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 за 2020 год составило по доходам в сумме 53048,4 тыс. рублей,  что составляет 100,5%, к годовому плану, и по расходам 52776,6 тыс. рублей, что составляет 99,3% к годовому плану.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4.infourok.ru/uploads/ex/12f0/00111667-a8030374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3888432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835696" y="548680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Организационная деятельность Совета депутатов </a:t>
            </a:r>
          </a:p>
          <a:p>
            <a:pPr algn="ctr"/>
            <a:r>
              <a:rPr lang="ru-RU" sz="2000" b="1" i="1" dirty="0" smtClean="0"/>
              <a:t>МО </a:t>
            </a:r>
            <a:r>
              <a:rPr lang="ru-RU" sz="2000" b="1" i="1" dirty="0" err="1" smtClean="0"/>
              <a:t>Ташлинский</a:t>
            </a:r>
            <a:r>
              <a:rPr lang="ru-RU" sz="2000" b="1" i="1" dirty="0" smtClean="0"/>
              <a:t> сельсовет</a:t>
            </a:r>
            <a:endParaRPr lang="ru-RU" sz="20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283968" y="1412776"/>
            <a:ext cx="468052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Сформированный после выборов в сентябре 2020 года Совет депутатов четвертого созыва состоит из 12 депутатов избранных по двухмандатному избирательному округу. Очередные заседания Совета депутатов созывались согласно регламента работы Совета депутатов.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отчетный период депутатами проведено 10 заседаний, принято 38 решений.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принятые решения,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нормотивно-правовых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актов Совета депутатов опубликованы на официальном сайте администрации МО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Ташлинский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 , в районной газете «Маяк».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Принятые решения направляются в прокуратуру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Ташлинского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 для проведения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антикоррупционной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правовой экспертизы.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565</TotalTime>
  <Words>463</Words>
  <Application>Microsoft Office PowerPoint</Application>
  <PresentationFormat>Экран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57</cp:revision>
  <dcterms:created xsi:type="dcterms:W3CDTF">2021-03-17T03:40:12Z</dcterms:created>
  <dcterms:modified xsi:type="dcterms:W3CDTF">2021-03-19T04:04:24Z</dcterms:modified>
</cp:coreProperties>
</file>